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94" r:id="rId4"/>
    <p:sldId id="268" r:id="rId5"/>
    <p:sldId id="260" r:id="rId6"/>
    <p:sldId id="302" r:id="rId7"/>
    <p:sldId id="279" r:id="rId8"/>
    <p:sldId id="304" r:id="rId9"/>
    <p:sldId id="269" r:id="rId10"/>
    <p:sldId id="295" r:id="rId11"/>
    <p:sldId id="296" r:id="rId12"/>
    <p:sldId id="297" r:id="rId13"/>
    <p:sldId id="298" r:id="rId14"/>
    <p:sldId id="322" r:id="rId15"/>
    <p:sldId id="320" r:id="rId16"/>
    <p:sldId id="300" r:id="rId17"/>
    <p:sldId id="312" r:id="rId18"/>
    <p:sldId id="309" r:id="rId19"/>
    <p:sldId id="313" r:id="rId20"/>
    <p:sldId id="310" r:id="rId21"/>
    <p:sldId id="292" r:id="rId22"/>
    <p:sldId id="293" r:id="rId23"/>
  </p:sldIdLst>
  <p:sldSz cx="9144000" cy="6858000" type="screen4x3"/>
  <p:notesSz cx="6797675" cy="987266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D4D0207-0DB8-4343-9F21-049C134A82A2}">
          <p14:sldIdLst>
            <p14:sldId id="256"/>
            <p14:sldId id="263"/>
            <p14:sldId id="294"/>
            <p14:sldId id="268"/>
            <p14:sldId id="260"/>
            <p14:sldId id="302"/>
            <p14:sldId id="279"/>
            <p14:sldId id="304"/>
            <p14:sldId id="269"/>
            <p14:sldId id="295"/>
            <p14:sldId id="296"/>
            <p14:sldId id="297"/>
            <p14:sldId id="298"/>
            <p14:sldId id="322"/>
            <p14:sldId id="320"/>
            <p14:sldId id="300"/>
            <p14:sldId id="312"/>
            <p14:sldId id="309"/>
            <p14:sldId id="313"/>
            <p14:sldId id="310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51"/>
    <a:srgbClr val="F7E8D1"/>
    <a:srgbClr val="E1D209"/>
    <a:srgbClr val="D82626"/>
    <a:srgbClr val="B52521"/>
    <a:srgbClr val="4C0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599" autoAdjust="0"/>
  </p:normalViewPr>
  <p:slideViewPr>
    <p:cSldViewPr snapToGrid="0" snapToObjects="1"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Пассажиропоток (чел.)</a:t>
            </a:r>
            <a:endParaRPr lang="ru-RU" sz="1400" dirty="0"/>
          </a:p>
        </c:rich>
      </c:tx>
      <c:layout>
        <c:manualLayout>
          <c:xMode val="edge"/>
          <c:yMode val="edge"/>
          <c:x val="0.39746862502231123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показатели!$K$4</c:f>
              <c:strCache>
                <c:ptCount val="1"/>
                <c:pt idx="0">
                  <c:v>пассажиропоток, чел.</c:v>
                </c:pt>
              </c:strCache>
            </c:strRef>
          </c:tx>
          <c:spPr>
            <a:gradFill flip="none" rotWithShape="1">
              <a:gsLst>
                <a:gs pos="100000">
                  <a:srgbClr val="C00000"/>
                </a:gs>
                <a:gs pos="0">
                  <a:srgbClr val="FF0000"/>
                </a:gs>
                <a:gs pos="100000">
                  <a:schemeClr val="accent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показатели!$L$3:$R$3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показатели!$L$4:$R$4</c:f>
              <c:numCache>
                <c:formatCode>_-* #,##0\ _₽_-;\-* #,##0\ _₽_-;_-* "-"??\ _₽_-;_-@_-</c:formatCode>
                <c:ptCount val="7"/>
                <c:pt idx="0">
                  <c:v>101244</c:v>
                </c:pt>
                <c:pt idx="1">
                  <c:v>238769</c:v>
                </c:pt>
                <c:pt idx="2">
                  <c:v>421274</c:v>
                </c:pt>
                <c:pt idx="3">
                  <c:v>436246</c:v>
                </c:pt>
                <c:pt idx="4">
                  <c:v>588280</c:v>
                </c:pt>
                <c:pt idx="5">
                  <c:v>626155</c:v>
                </c:pt>
                <c:pt idx="6" formatCode="#,##0">
                  <c:v>578805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4435840"/>
        <c:axId val="34438528"/>
      </c:barChart>
      <c:catAx>
        <c:axId val="3443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4438528"/>
        <c:crosses val="autoZero"/>
        <c:auto val="1"/>
        <c:lblAlgn val="ctr"/>
        <c:lblOffset val="100"/>
        <c:noMultiLvlLbl val="0"/>
      </c:catAx>
      <c:valAx>
        <c:axId val="34438528"/>
        <c:scaling>
          <c:orientation val="minMax"/>
        </c:scaling>
        <c:delete val="1"/>
        <c:axPos val="l"/>
        <c:numFmt formatCode="_-* #,##0\ _₽_-;\-* #,##0\ _₽_-;_-* &quot;-&quot;??\ _₽_-;_-@_-" sourceLinked="1"/>
        <c:majorTickMark val="out"/>
        <c:minorTickMark val="none"/>
        <c:tickLblPos val="none"/>
        <c:crossAx val="34435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775F8-EF53-3D42-93F1-6B46063576F8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CC830-BE67-7540-9683-2B0C82DC4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2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1800A-010B-4AA2-A2A4-B8666EB2D4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5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1800A-010B-4AA2-A2A4-B8666EB2D4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5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14D4-CAC3-4A88-B594-D34C41C2C530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7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471AD-B2A1-4068-B65E-DCC0082223F9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8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7CC6-A8DE-4F63-B390-969F48004F67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8835B-F8D3-494D-A870-5813EC5CA2C8}" type="datetime1">
              <a:rPr lang="ru-RU" smtClean="0"/>
              <a:t>05.10.2016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87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6671-09FE-4DC1-A813-6D3627EB0B8B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4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6A3A-68FA-4A51-8953-CC4269E2B512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7EBE1-26EE-4740-8B00-72030FAAA187}" type="datetime1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4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0A0-AFBC-48A9-9E9B-5CBA8A6C5F4A}" type="datetime1">
              <a:rPr lang="ru-RU" smtClean="0"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7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A7B1-6345-4CAD-B59D-B9E21C70DED1}" type="datetime1">
              <a:rPr lang="ru-RU" smtClean="0"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0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88D8-3D04-473C-9DD3-F8DA5AD67FFF}" type="datetime1">
              <a:rPr lang="ru-RU" smtClean="0"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0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C96E-4FF3-46ED-8798-3ABAAF5E1063}" type="datetime1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D8C-0C0B-44FF-BF13-E2574605B8CB}" type="datetime1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00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3961C-ED67-4810-80CC-069209CB5171}" type="datetime1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53A3F-FFA8-974B-89CA-0EAF55C14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57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.krutov@rusline.aer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y.skrynnikova@rusline.aero" TargetMode="External"/><Relationship Id="rId4" Type="http://schemas.openxmlformats.org/officeDocument/2006/relationships/hyperlink" Target="mailto:n.koshevar@rusline.aer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1"/>
            <a:ext cx="9144000" cy="6303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b="8147"/>
          <a:stretch/>
        </p:blipFill>
        <p:spPr>
          <a:xfrm>
            <a:off x="407039" y="2045643"/>
            <a:ext cx="6663047" cy="3755082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/>
          <p:cNvSpPr txBox="1"/>
          <p:nvPr/>
        </p:nvSpPr>
        <p:spPr>
          <a:xfrm>
            <a:off x="257174" y="942975"/>
            <a:ext cx="810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Авиакомпания «РусЛайн»</a:t>
            </a:r>
            <a:endParaRPr lang="ru-RU" sz="36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175" y="304801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E0545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Летим вместе</a:t>
            </a:r>
            <a:r>
              <a:rPr lang="en-US" sz="2000" i="1" dirty="0" smtClean="0">
                <a:solidFill>
                  <a:srgbClr val="E0545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ru-RU" sz="2000" i="1" dirty="0">
              <a:solidFill>
                <a:srgbClr val="E0545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pic>
        <p:nvPicPr>
          <p:cNvPr id="10" name="Picture 2" descr="C:\Users\o.bezborodova\Desktop\spt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065"/>
            <a:ext cx="9144000" cy="48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151556"/>
            <a:ext cx="7829550" cy="8358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Маршрутная сеть из Санкт-Петербурга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8" y="1230572"/>
            <a:ext cx="2417884" cy="5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151556"/>
            <a:ext cx="7829550" cy="8358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Рейс Санкт-Петербург - Осло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48619"/>
              </p:ext>
            </p:extLst>
          </p:nvPr>
        </p:nvGraphicFramePr>
        <p:xfrm>
          <a:off x="4666892" y="1687134"/>
          <a:ext cx="4238983" cy="31867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63358"/>
                <a:gridCol w="2475625"/>
              </a:tblGrid>
              <a:tr h="62724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пути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 </a:t>
                      </a:r>
                      <a:r>
                        <a:rPr lang="ru-RU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</a:t>
                      </a:r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753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Частота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раза в неделю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62724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ВС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Bombardier CRJ-200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7249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Компоновка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 </a:t>
                      </a:r>
                      <a:r>
                        <a:rPr lang="ru-RU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мест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67751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Класс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бслуживания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Эконом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665"/>
          <a:stretch/>
        </p:blipFill>
        <p:spPr>
          <a:xfrm>
            <a:off x="295274" y="1687134"/>
            <a:ext cx="4276725" cy="31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/>
          <p:nvPr/>
        </p:nvSpPr>
        <p:spPr>
          <a:xfrm>
            <a:off x="408708" y="303275"/>
            <a:ext cx="4507289" cy="276999"/>
          </a:xfrm>
          <a:custGeom>
            <a:avLst/>
            <a:gdLst/>
            <a:ahLst/>
            <a:cxnLst/>
            <a:rect l="l" t="t" r="r" b="b"/>
            <a:pathLst>
              <a:path w="4882896" h="954024">
                <a:moveTo>
                  <a:pt x="0" y="954024"/>
                </a:moveTo>
                <a:lnTo>
                  <a:pt x="4882896" y="954024"/>
                </a:lnTo>
                <a:lnTo>
                  <a:pt x="4882896" y="0"/>
                </a:lnTo>
                <a:lnTo>
                  <a:pt x="0" y="0"/>
                </a:lnTo>
                <a:lnTo>
                  <a:pt x="0" y="954024"/>
                </a:lnTo>
                <a:close/>
              </a:path>
            </a:pathLst>
          </a:custGeom>
          <a:solidFill>
            <a:srgbClr val="FFFFFF">
              <a:alpha val="51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0388" y="215519"/>
            <a:ext cx="70273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Расписание</a:t>
            </a:r>
            <a:endParaRPr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5238" y="6133288"/>
            <a:ext cx="65532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600" dirty="0">
              <a:latin typeface="Segoe UI"/>
              <a:cs typeface="Segoe UI"/>
            </a:endParaRP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903118"/>
              </p:ext>
            </p:extLst>
          </p:nvPr>
        </p:nvGraphicFramePr>
        <p:xfrm>
          <a:off x="476379" y="1004838"/>
          <a:ext cx="7715120" cy="1696043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147887"/>
                <a:gridCol w="1147887"/>
                <a:gridCol w="3035276"/>
                <a:gridCol w="1192035"/>
                <a:gridCol w="1192035"/>
              </a:tblGrid>
              <a:tr h="422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Номер</a:t>
                      </a:r>
                      <a:r>
                        <a:rPr lang="ru-RU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рейса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Дни</a:t>
                      </a:r>
                      <a:r>
                        <a:rPr lang="ru-RU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недели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Маршрут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вылета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прилёта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</a:tr>
              <a:tr h="582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R-284</a:t>
                      </a:r>
                      <a:endParaRPr lang="ru-RU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1---5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 </a:t>
                      </a:r>
                      <a:endParaRPr lang="ru-RU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Осло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– </a:t>
                      </a: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Санкт-Петербург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15: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R-283</a:t>
                      </a:r>
                      <a:endParaRPr lang="ru-RU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 </a:t>
                      </a:r>
                      <a:endParaRPr lang="ru-RU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Санкт-Петербург</a:t>
                      </a:r>
                      <a:r>
                        <a:rPr lang="ru-RU" sz="18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–</a:t>
                      </a: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Осло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5" b="16595"/>
          <a:stretch/>
        </p:blipFill>
        <p:spPr>
          <a:xfrm>
            <a:off x="460388" y="2857288"/>
            <a:ext cx="7731111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4"/>
            <a:ext cx="9144000" cy="62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ject 13"/>
          <p:cNvSpPr txBox="1"/>
          <p:nvPr/>
        </p:nvSpPr>
        <p:spPr>
          <a:xfrm>
            <a:off x="562708" y="52567"/>
            <a:ext cx="66483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Стоимость авиабилета*</a:t>
            </a:r>
            <a:endParaRPr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395825"/>
              </p:ext>
            </p:extLst>
          </p:nvPr>
        </p:nvGraphicFramePr>
        <p:xfrm>
          <a:off x="562708" y="573535"/>
          <a:ext cx="6808217" cy="33096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4549"/>
                <a:gridCol w="3333668"/>
              </a:tblGrid>
              <a:tr h="70592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 одну сторону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Евро</a:t>
                      </a:r>
                      <a:endParaRPr sz="1200" b="1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5451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Туда-обратно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200" b="1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Евро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sz="12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5451">
                        <a:alpha val="87059"/>
                      </a:srgbClr>
                    </a:solidFill>
                  </a:tcPr>
                </a:tc>
              </a:tr>
              <a:tr h="368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160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8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180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85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200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245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235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300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8541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/>
                        <a:t>-</a:t>
                      </a:r>
                      <a:endParaRPr lang="ru-RU" b="0" i="0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330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160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/>
                        <a:t>-</a:t>
                      </a:r>
                      <a:endParaRPr lang="ru-RU" b="0" i="0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345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8512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/>
                        <a:t>-</a:t>
                      </a:r>
                      <a:endParaRPr lang="ru-RU" b="0" i="0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6553200" y="6408736"/>
            <a:ext cx="2133600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458" y="6046693"/>
            <a:ext cx="7524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за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искл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аэропортовых и государственных пошлин (если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применяются)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513" b="40"/>
          <a:stretch/>
        </p:blipFill>
        <p:spPr>
          <a:xfrm>
            <a:off x="590550" y="3883218"/>
            <a:ext cx="6840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65125"/>
            <a:ext cx="91440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ject 13"/>
          <p:cNvSpPr txBox="1"/>
          <p:nvPr/>
        </p:nvSpPr>
        <p:spPr>
          <a:xfrm>
            <a:off x="429358" y="301498"/>
            <a:ext cx="66483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Групповые тарифы</a:t>
            </a:r>
            <a:endParaRPr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587" y="1682247"/>
            <a:ext cx="319931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en-US" sz="1600" b="1" dirty="0" smtClean="0">
              <a:solidFill>
                <a:srgbClr val="E0545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E0545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Стартовая стоимость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E0545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EUR 18</a:t>
            </a:r>
            <a:r>
              <a:rPr lang="ru-RU" sz="2000" b="1" dirty="0" smtClean="0">
                <a:solidFill>
                  <a:srgbClr val="E0545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Туда-обратно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r="8990"/>
          <a:stretch/>
        </p:blipFill>
        <p:spPr>
          <a:xfrm>
            <a:off x="3914775" y="1382600"/>
            <a:ext cx="4956900" cy="409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23735"/>
              </p:ext>
            </p:extLst>
          </p:nvPr>
        </p:nvGraphicFramePr>
        <p:xfrm>
          <a:off x="465827" y="1182581"/>
          <a:ext cx="8419382" cy="436855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423358"/>
                <a:gridCol w="2096219"/>
                <a:gridCol w="1104181"/>
                <a:gridCol w="1092730"/>
                <a:gridCol w="1391830"/>
                <a:gridCol w="1311064"/>
              </a:tblGrid>
              <a:tr h="4227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Авиакомпания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Трансферный</a:t>
                      </a:r>
                      <a:r>
                        <a:rPr lang="ru-RU" sz="1200" b="1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аэропорт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пути</a:t>
                      </a: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LED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пути из</a:t>
                      </a: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LED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Мин.</a:t>
                      </a:r>
                      <a:r>
                        <a:rPr lang="ru-RU" sz="1200" b="1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тариф </a:t>
                      </a: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OW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Euro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Мин.</a:t>
                      </a:r>
                      <a:r>
                        <a:rPr lang="ru-RU" sz="1200" b="1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тариф </a:t>
                      </a: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Euro</a:t>
                      </a:r>
                      <a:endParaRPr lang="ru-RU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RusLine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-----------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01:45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02:00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5451">
                        <a:alpha val="87843"/>
                      </a:srgbClr>
                    </a:solidFill>
                  </a:tcPr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SAS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Стокгольм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03:2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AirBaltic</a:t>
                      </a: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Рига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05:30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Finnair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Хельсинки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05:35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Aeroflot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Москва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05:45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05:35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864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Lufthansa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Франкфурт-на-Майне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Мюнхен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06:20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06:50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06:10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06:00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458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2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AF/KLM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Амстердам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06:05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05:50</a:t>
                      </a:r>
                      <a:endParaRPr lang="ru-RU" sz="14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9268" y="449510"/>
            <a:ext cx="635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Прямые рейсы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VS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стыковочных рейсов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827" y="5775989"/>
            <a:ext cx="660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доступны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ноябре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 г.,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сборы включены,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мин. общее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время в пути</a:t>
            </a:r>
          </a:p>
        </p:txBody>
      </p:sp>
    </p:spTree>
    <p:extLst>
      <p:ext uri="{BB962C8B-B14F-4D97-AF65-F5344CB8AC3E}">
        <p14:creationId xmlns:p14="http://schemas.microsoft.com/office/powerpoint/2010/main" val="23345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91440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78025" y="2735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Calibri" pitchFamily="34" charset="0"/>
                <a:cs typeface="Arial" pitchFamily="34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04" y="341643"/>
            <a:ext cx="4714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Стыковки в Санкт-Петербурге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860" y="5348395"/>
            <a:ext cx="4502258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_______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участок 1.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Рейс РусЛайн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«Санкт-Петербург -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сло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_______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участок 2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Соглашение по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M2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              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участок 3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Стыковки РусЛайн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4" descr="C:\Users\o.bezborodova\Desktop\spt_drygie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222"/>
            <a:ext cx="9144000" cy="434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79731" y="6158039"/>
            <a:ext cx="52598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151556"/>
            <a:ext cx="7829550" cy="8358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Рейс Санкт-Петербург - Ярославль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52224"/>
              </p:ext>
            </p:extLst>
          </p:nvPr>
        </p:nvGraphicFramePr>
        <p:xfrm>
          <a:off x="4666892" y="1687136"/>
          <a:ext cx="4318846" cy="349948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96580"/>
                <a:gridCol w="2522266"/>
              </a:tblGrid>
              <a:tr h="688797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пути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 </a:t>
                      </a:r>
                      <a:r>
                        <a:rPr lang="ru-RU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</a:t>
                      </a:r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910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Частота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раза в неделю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68879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ВС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Bombardier CRJ-200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8797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Компоновка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 </a:t>
                      </a:r>
                      <a:r>
                        <a:rPr lang="ru-RU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мест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74398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Класс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бслуживания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Эконом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23" b="19623"/>
          <a:stretch/>
        </p:blipFill>
        <p:spPr>
          <a:xfrm>
            <a:off x="239094" y="758825"/>
            <a:ext cx="4247182" cy="44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23"/>
            <a:ext cx="9144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/>
          <p:nvPr/>
        </p:nvSpPr>
        <p:spPr>
          <a:xfrm>
            <a:off x="408708" y="288761"/>
            <a:ext cx="4507289" cy="276999"/>
          </a:xfrm>
          <a:custGeom>
            <a:avLst/>
            <a:gdLst/>
            <a:ahLst/>
            <a:cxnLst/>
            <a:rect l="l" t="t" r="r" b="b"/>
            <a:pathLst>
              <a:path w="4882896" h="954024">
                <a:moveTo>
                  <a:pt x="0" y="954024"/>
                </a:moveTo>
                <a:lnTo>
                  <a:pt x="4882896" y="954024"/>
                </a:lnTo>
                <a:lnTo>
                  <a:pt x="4882896" y="0"/>
                </a:lnTo>
                <a:lnTo>
                  <a:pt x="0" y="0"/>
                </a:lnTo>
                <a:lnTo>
                  <a:pt x="0" y="954024"/>
                </a:lnTo>
                <a:close/>
              </a:path>
            </a:pathLst>
          </a:custGeom>
          <a:solidFill>
            <a:srgbClr val="FFFFFF">
              <a:alpha val="51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0387" y="63119"/>
            <a:ext cx="77111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endParaRPr lang="ru-RU" sz="2000" b="1" dirty="0" smtClean="0">
              <a:latin typeface="Segoe UI"/>
              <a:cs typeface="Segoe UI"/>
            </a:endParaRPr>
          </a:p>
          <a:p>
            <a:pPr marL="12700" marR="6350">
              <a:lnSpc>
                <a:spcPct val="100000"/>
              </a:lnSpc>
            </a:pPr>
            <a:r>
              <a:rPr lang="ru-RU" sz="2000" b="1" dirty="0" smtClean="0">
                <a:latin typeface="Segoe UI"/>
                <a:cs typeface="Segoe UI"/>
              </a:rPr>
              <a:t>Расписание</a:t>
            </a:r>
            <a:endParaRPr sz="2000" b="1" dirty="0">
              <a:latin typeface="Segoe UI"/>
              <a:cs typeface="Segoe U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5238" y="6133288"/>
            <a:ext cx="65532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600" dirty="0">
              <a:latin typeface="Segoe UI"/>
              <a:cs typeface="Segoe UI"/>
            </a:endParaRP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31602"/>
              </p:ext>
            </p:extLst>
          </p:nvPr>
        </p:nvGraphicFramePr>
        <p:xfrm>
          <a:off x="466761" y="844424"/>
          <a:ext cx="8039064" cy="19912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23889"/>
                <a:gridCol w="828675"/>
                <a:gridCol w="3276600"/>
                <a:gridCol w="858180"/>
                <a:gridCol w="1075860"/>
                <a:gridCol w="1075860"/>
              </a:tblGrid>
              <a:tr h="547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Номер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рейса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Дни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недели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Маршрут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вылета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прилёта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Стоимость авиабилета, руб.*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</a:tr>
              <a:tr h="633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101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1-3-5--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Санкт-Петербург - Ярославль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17:2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18: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4 191 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66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102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spc="-1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1-3-5--</a:t>
                      </a:r>
                      <a:endParaRPr lang="ru-RU" sz="1600" kern="1200" spc="-1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Ярославль - Санкт-Петербург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19:40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21:0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6761" y="5876677"/>
            <a:ext cx="82264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*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ru-RU" sz="1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в 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одну сторону </a:t>
            </a:r>
            <a:r>
              <a:rPr lang="ru-RU" sz="1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(субсидируемый 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тариф</a:t>
            </a:r>
            <a:r>
              <a:rPr lang="ru-RU" sz="1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)</a:t>
            </a:r>
            <a:endParaRPr lang="ru-RU" sz="16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lvl="0"/>
            <a:endParaRPr lang="ru-RU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25145"/>
          <a:stretch/>
        </p:blipFill>
        <p:spPr>
          <a:xfrm>
            <a:off x="439325" y="2990849"/>
            <a:ext cx="8097117" cy="28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151556"/>
            <a:ext cx="7829550" cy="8358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Рейс Санкт-Петербург - Иваново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345825"/>
              </p:ext>
            </p:extLst>
          </p:nvPr>
        </p:nvGraphicFramePr>
        <p:xfrm>
          <a:off x="4666892" y="1543050"/>
          <a:ext cx="4191358" cy="386715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43547"/>
                <a:gridCol w="2447811"/>
              </a:tblGrid>
              <a:tr h="76116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пути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 </a:t>
                      </a:r>
                      <a:r>
                        <a:rPr lang="ru-RU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</a:t>
                      </a:r>
                      <a:r>
                        <a:rPr lang="en-US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r>
                        <a:rPr lang="en-US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</a:t>
                      </a:r>
                      <a:endParaRPr lang="ru-RU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5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Частота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раза в неделю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7611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ВС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Bombardier CRJ-200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163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Компоновка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 </a:t>
                      </a:r>
                      <a:r>
                        <a:rPr lang="ru-RU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мест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  <a:tr h="82215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Класс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бслуживания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Эконом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43050"/>
            <a:ext cx="39814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11788" y="151556"/>
            <a:ext cx="7841686" cy="835869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 авиакомпании</a:t>
            </a:r>
            <a:endParaRPr lang="ru-RU" sz="32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8" y="1705175"/>
            <a:ext cx="4593207" cy="33097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2146" y="1705174"/>
            <a:ext cx="3996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Крупнейший региональный авиаперевозчик в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Первыми приступили к эксплуатации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Bombardier CRJ-100\200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России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Самый большой в России и Европе парк ВС этого типа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7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/>
          <p:nvPr/>
        </p:nvSpPr>
        <p:spPr>
          <a:xfrm>
            <a:off x="408708" y="288761"/>
            <a:ext cx="4507289" cy="276999"/>
          </a:xfrm>
          <a:custGeom>
            <a:avLst/>
            <a:gdLst/>
            <a:ahLst/>
            <a:cxnLst/>
            <a:rect l="l" t="t" r="r" b="b"/>
            <a:pathLst>
              <a:path w="4882896" h="954024">
                <a:moveTo>
                  <a:pt x="0" y="954024"/>
                </a:moveTo>
                <a:lnTo>
                  <a:pt x="4882896" y="954024"/>
                </a:lnTo>
                <a:lnTo>
                  <a:pt x="4882896" y="0"/>
                </a:lnTo>
                <a:lnTo>
                  <a:pt x="0" y="0"/>
                </a:lnTo>
                <a:lnTo>
                  <a:pt x="0" y="954024"/>
                </a:lnTo>
                <a:close/>
              </a:path>
            </a:pathLst>
          </a:custGeom>
          <a:solidFill>
            <a:srgbClr val="FFFFFF">
              <a:alpha val="51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0387" y="101219"/>
            <a:ext cx="77111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endParaRPr lang="ru-RU" sz="2000" b="1" dirty="0" smtClean="0">
              <a:latin typeface="Segoe UI"/>
              <a:cs typeface="Segoe UI"/>
            </a:endParaRPr>
          </a:p>
          <a:p>
            <a:pPr marL="12700" marR="6350">
              <a:lnSpc>
                <a:spcPct val="100000"/>
              </a:lnSpc>
            </a:pPr>
            <a:r>
              <a:rPr lang="ru-RU" sz="2000" b="1" dirty="0" smtClean="0">
                <a:latin typeface="Segoe UI"/>
                <a:cs typeface="Segoe UI"/>
              </a:rPr>
              <a:t>Расписание</a:t>
            </a:r>
            <a:endParaRPr sz="2000" b="1" dirty="0">
              <a:latin typeface="Segoe UI"/>
              <a:cs typeface="Segoe U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5238" y="6133288"/>
            <a:ext cx="65532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600" dirty="0">
              <a:latin typeface="Segoe UI"/>
              <a:cs typeface="Segoe UI"/>
            </a:endParaRP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21784"/>
              </p:ext>
            </p:extLst>
          </p:nvPr>
        </p:nvGraphicFramePr>
        <p:xfrm>
          <a:off x="448177" y="954189"/>
          <a:ext cx="7995069" cy="21226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3898"/>
                <a:gridCol w="971550"/>
                <a:gridCol w="3162300"/>
                <a:gridCol w="904875"/>
                <a:gridCol w="972474"/>
                <a:gridCol w="1069972"/>
              </a:tblGrid>
              <a:tr h="750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Номер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рейса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Дни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недели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Маршрут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вылета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Время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прилёта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Стоимость авиабилета, руб.*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0000"/>
                      </a:srgbClr>
                    </a:solidFill>
                  </a:tcPr>
                </a:tc>
              </a:tr>
              <a:tr h="633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103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-2-4--7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Санкт-Петербург - Иваново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13:30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14:50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от 4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050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66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5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104</a:t>
                      </a:r>
                      <a:endParaRPr lang="ru-RU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-2-4--7</a:t>
                      </a:r>
                      <a:r>
                        <a:rPr kumimoji="0" lang="en-US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0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Иваново - Санкт-Петербург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557" marR="76557" marT="41468" marB="414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11:00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12:30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3185" marR="83185" marT="41275" marB="4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3A3F-FFA8-974B-89CA-0EAF55C146C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2898" y="60801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*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в одну сторону </a:t>
            </a:r>
            <a:endParaRPr lang="ru-RU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6230"/>
          <a:stretch/>
        </p:blipFill>
        <p:spPr>
          <a:xfrm>
            <a:off x="456331" y="3250704"/>
            <a:ext cx="7963767" cy="28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151556"/>
            <a:ext cx="7829550" cy="8358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Контакты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518909"/>
              </p:ext>
            </p:extLst>
          </p:nvPr>
        </p:nvGraphicFramePr>
        <p:xfrm>
          <a:off x="371476" y="2025650"/>
          <a:ext cx="7248524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4262"/>
                <a:gridCol w="3624262"/>
              </a:tblGrid>
              <a:tr h="613833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Александр</a:t>
                      </a:r>
                      <a:r>
                        <a:rPr lang="en-US" baseline="0" dirty="0" smtClean="0"/>
                        <a:t>  </a:t>
                      </a:r>
                      <a:r>
                        <a:rPr lang="ru-RU" baseline="0" dirty="0" smtClean="0"/>
                        <a:t>Крутов,</a:t>
                      </a:r>
                      <a:endParaRPr lang="en-US" baseline="0" dirty="0" smtClean="0"/>
                    </a:p>
                    <a:p>
                      <a:r>
                        <a:rPr lang="ru-RU" baseline="0" dirty="0" smtClean="0"/>
                        <a:t>коммерческий директор</a:t>
                      </a:r>
                      <a:endParaRPr lang="ru-RU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3"/>
                        </a:rPr>
                        <a:t>a.krutov@rusline.aero</a:t>
                      </a:r>
                      <a:endParaRPr lang="en-US" dirty="0" smtClean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Te</a:t>
                      </a:r>
                      <a:r>
                        <a:rPr lang="ru-RU" dirty="0" smtClean="0"/>
                        <a:t>л</a:t>
                      </a:r>
                      <a:r>
                        <a:rPr lang="en-US" dirty="0" smtClean="0"/>
                        <a:t>.: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+7</a:t>
                      </a:r>
                      <a:r>
                        <a:rPr lang="en-US" baseline="0" dirty="0" smtClean="0"/>
                        <a:t> 495 663 77 53 </a:t>
                      </a:r>
                      <a:r>
                        <a:rPr lang="ru-RU" baseline="0" dirty="0" err="1" smtClean="0"/>
                        <a:t>доб</a:t>
                      </a:r>
                      <a:r>
                        <a:rPr lang="en-US" baseline="0" dirty="0" smtClean="0"/>
                        <a:t>.363</a:t>
                      </a:r>
                      <a:endParaRPr lang="ru-RU" dirty="0" smtClean="0"/>
                    </a:p>
                    <a:p>
                      <a:pPr algn="r"/>
                      <a:endParaRPr lang="ru-RU" dirty="0" smtClean="0">
                        <a:hlinkClick r:id="rId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38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Наталия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Кошевар,</a:t>
                      </a: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заместитель</a:t>
                      </a:r>
                      <a:r>
                        <a:rPr lang="ru-RU" baseline="0" dirty="0" smtClean="0"/>
                        <a:t> коммерческого директора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4"/>
                        </a:rPr>
                        <a:t>n.koshevar@rusline.aero</a:t>
                      </a:r>
                      <a:endParaRPr lang="ru-RU" dirty="0" smtClean="0"/>
                    </a:p>
                    <a:p>
                      <a:pPr algn="r"/>
                      <a:r>
                        <a:rPr lang="en-US" dirty="0" err="1" smtClean="0"/>
                        <a:t>Te</a:t>
                      </a:r>
                      <a:r>
                        <a:rPr lang="ru-RU" dirty="0" smtClean="0"/>
                        <a:t>л</a:t>
                      </a:r>
                      <a:r>
                        <a:rPr lang="en-US" dirty="0" smtClean="0"/>
                        <a:t>.: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+7</a:t>
                      </a:r>
                      <a:r>
                        <a:rPr lang="en-US" baseline="0" dirty="0" smtClean="0"/>
                        <a:t> 495 663 77 53 </a:t>
                      </a:r>
                      <a:r>
                        <a:rPr lang="ru-RU" baseline="0" dirty="0" err="1" smtClean="0"/>
                        <a:t>доб</a:t>
                      </a:r>
                      <a:r>
                        <a:rPr lang="en-US" baseline="0" dirty="0" smtClean="0"/>
                        <a:t>.</a:t>
                      </a:r>
                      <a:r>
                        <a:rPr lang="ru-RU" baseline="0" dirty="0" smtClean="0"/>
                        <a:t>346</a:t>
                      </a:r>
                      <a:endParaRPr lang="ru-RU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3833">
                <a:tc>
                  <a:txBody>
                    <a:bodyPr/>
                    <a:lstStyle/>
                    <a:p>
                      <a:r>
                        <a:rPr lang="ru-RU" dirty="0" smtClean="0"/>
                        <a:t>Юлия</a:t>
                      </a:r>
                      <a:r>
                        <a:rPr lang="ru-RU" baseline="0" dirty="0" smtClean="0"/>
                        <a:t> Скрынникова,</a:t>
                      </a:r>
                    </a:p>
                    <a:p>
                      <a:r>
                        <a:rPr lang="ru-RU" baseline="0" dirty="0" smtClean="0"/>
                        <a:t>директор по коммуникациям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5"/>
                        </a:rPr>
                        <a:t>y.skrynnikova@rusline.aero</a:t>
                      </a:r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Mo</a:t>
                      </a:r>
                      <a:r>
                        <a:rPr lang="ru-RU" dirty="0" smtClean="0"/>
                        <a:t>б</a:t>
                      </a:r>
                      <a:r>
                        <a:rPr lang="en-US" dirty="0" smtClean="0"/>
                        <a:t>.:</a:t>
                      </a:r>
                      <a:r>
                        <a:rPr lang="en-US" baseline="0" dirty="0" smtClean="0"/>
                        <a:t> +7 961 187 0030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78" y="706315"/>
            <a:ext cx="6088673" cy="4059115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5275" y="5083868"/>
            <a:ext cx="8593748" cy="83586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 за внимание</a:t>
            </a:r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ru-RU" sz="5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t="-3602" b="-2539"/>
          <a:stretch/>
        </p:blipFill>
        <p:spPr>
          <a:xfrm>
            <a:off x="-16622" y="36000"/>
            <a:ext cx="9144000" cy="68040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289926"/>
              </p:ext>
            </p:extLst>
          </p:nvPr>
        </p:nvGraphicFramePr>
        <p:xfrm>
          <a:off x="319087" y="1550862"/>
          <a:ext cx="8543926" cy="49522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1"/>
                <a:gridCol w="5419725"/>
              </a:tblGrid>
              <a:tr h="10173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Авиакомпания «РусЛайн»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– пассажирские регулярные и чартерные перевозки.</a:t>
                      </a: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13269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РусЛайн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Техникс</a:t>
                      </a: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– линейное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обслуживание, поддержание лётной годности ВС в России.</a:t>
                      </a: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8374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ФАСТ Эйр – поставка запасных частей.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16366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Airline Support Baltic –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базовые формы обслуживания самолётов.  Расположена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 Риге.</a:t>
                      </a:r>
                      <a:endParaRPr lang="ru-RU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Сириус </a:t>
                      </a:r>
                      <a:r>
                        <a:rPr lang="ru-RU" sz="14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Аэро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– бизнес-авиация. Самая крупная АК России по количеству ВС и объёму перевозок.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92131" y="18206"/>
            <a:ext cx="7804713" cy="835869"/>
          </a:xfrm>
        </p:spPr>
        <p:txBody>
          <a:bodyPr>
            <a:normAutofit/>
          </a:bodyPr>
          <a:lstStyle/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Группа компаний</a:t>
            </a:r>
            <a:endParaRPr lang="ru-RU" sz="32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16204" r="8943" b="44932"/>
          <a:stretch/>
        </p:blipFill>
        <p:spPr>
          <a:xfrm>
            <a:off x="341999" y="2009830"/>
            <a:ext cx="1908000" cy="57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276" r="668" b="53548"/>
          <a:stretch/>
        </p:blipFill>
        <p:spPr>
          <a:xfrm>
            <a:off x="227177" y="2783244"/>
            <a:ext cx="2319648" cy="755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5349" r="2913" b="45905"/>
          <a:stretch/>
        </p:blipFill>
        <p:spPr>
          <a:xfrm>
            <a:off x="376490" y="3767153"/>
            <a:ext cx="2170068" cy="6912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3625" r="7917" b="45337"/>
          <a:stretch/>
        </p:blipFill>
        <p:spPr>
          <a:xfrm>
            <a:off x="431998" y="5589954"/>
            <a:ext cx="1728001" cy="7792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" y="4629289"/>
            <a:ext cx="1247003" cy="83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0" y="809625"/>
            <a:ext cx="8610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Огромный опыт эксплуатации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узкофюзеляжных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самолётов позволяет нам развивать широкий спектр услуг по обслуживанию региональных самолётов, начиная от поставки запчастей и заканчивая  базовыми формами обслуживания. Для этих целей мы учредили ряд дочерних компаний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56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30231" y="37256"/>
            <a:ext cx="7715097" cy="835869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РусЛайн сегодня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51143"/>
              </p:ext>
            </p:extLst>
          </p:nvPr>
        </p:nvGraphicFramePr>
        <p:xfrm>
          <a:off x="254528" y="910388"/>
          <a:ext cx="8175097" cy="25422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9197"/>
                <a:gridCol w="5295900"/>
              </a:tblGrid>
              <a:tr h="527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Аэропорт базирования</a:t>
                      </a:r>
                      <a:endParaRPr lang="ru-RU" sz="14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Москва, Домодедово</a:t>
                      </a:r>
                      <a:endParaRPr lang="ru-RU" sz="14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8008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Дополнительные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базировки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sz="14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Санкт-Петербург, Ростов-на-Дону, </a:t>
                      </a:r>
                      <a:endParaRPr lang="ru-RU" sz="1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Воронеж</a:t>
                      </a:r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Екатеринбург, Тюмень</a:t>
                      </a:r>
                      <a:endParaRPr lang="ru-RU" sz="14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963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Парк</a:t>
                      </a:r>
                      <a:r>
                        <a:rPr lang="ru-RU" sz="1400" b="0" i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ВС</a:t>
                      </a:r>
                      <a:endParaRPr lang="ru-RU" sz="14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Bombardier CRJ 100/200 – 20</a:t>
                      </a:r>
                      <a:endParaRPr lang="ru-RU" sz="1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171" y="3568371"/>
            <a:ext cx="2840847" cy="18499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16215"/>
            <a:ext cx="2840847" cy="18921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8809"/>
          <a:stretch/>
        </p:blipFill>
        <p:spPr>
          <a:xfrm>
            <a:off x="321204" y="3004822"/>
            <a:ext cx="6184372" cy="31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81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92131" y="275381"/>
            <a:ext cx="7715097" cy="835869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Парк ВС, базировка в Пулково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1" y="1608105"/>
            <a:ext cx="3240359" cy="781345"/>
          </a:xfrm>
          <a:prstGeom prst="rect">
            <a:avLst/>
          </a:prstGeom>
        </p:spPr>
      </p:pic>
      <p:pic>
        <p:nvPicPr>
          <p:cNvPr id="22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4" y="2753227"/>
            <a:ext cx="3168351" cy="763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3592" y="1196631"/>
            <a:ext cx="42959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Bombardier CRJ – 100/200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(Canadian Regional Jet) </a:t>
            </a: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Тип воздушного судна -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среднемагистральный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Пассажировместимость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Дальность полёта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148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км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Максимальная крейсерская скорость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860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Взлётная дистанция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920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Посадочная дистанция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480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Максимальная коммерческая загрузка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942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кг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300" dirty="0" smtClean="0"/>
          </a:p>
          <a:p>
            <a:r>
              <a:rPr lang="en-US" sz="1300" dirty="0" smtClean="0"/>
              <a:t> </a:t>
            </a:r>
            <a:endParaRPr lang="ru-RU" sz="1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48225"/>
            <a:ext cx="3248025" cy="575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3968152"/>
            <a:ext cx="3175779" cy="202783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7846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ис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680"/>
            <a:ext cx="9144000" cy="64807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8988" y="253884"/>
            <a:ext cx="2129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Награды</a:t>
            </a:r>
            <a:endParaRPr lang="ru-RU" sz="3200" b="1" spc="2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49" y="3755613"/>
            <a:ext cx="1196441" cy="1300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28" y="1196752"/>
            <a:ext cx="732285" cy="2016224"/>
          </a:xfrm>
          <a:prstGeom prst="rect">
            <a:avLst/>
          </a:prstGeom>
        </p:spPr>
      </p:pic>
      <p:pic>
        <p:nvPicPr>
          <p:cNvPr id="7" name="Рисунок 6" descr="Крылья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5199" y="2132856"/>
            <a:ext cx="890812" cy="1080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91" y="3755611"/>
            <a:ext cx="817307" cy="1300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27" y="5178359"/>
            <a:ext cx="744625" cy="118304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09358"/>
              </p:ext>
            </p:extLst>
          </p:nvPr>
        </p:nvGraphicFramePr>
        <p:xfrm>
          <a:off x="398988" y="814676"/>
          <a:ext cx="8668812" cy="58347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91679"/>
                <a:gridCol w="4577133"/>
              </a:tblGrid>
              <a:tr h="21314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i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Национальная авиационная премия «Крылья России»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kern="120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Номинации «Авиаперевозки на региональных маршрутах»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0" kern="120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«Лучший региональный</a:t>
                      </a:r>
                      <a:r>
                        <a:rPr lang="ru-RU" sz="1400" b="0" i="0" kern="12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перевозчик» «Лучший региональный перевозчик на ВВЛ».</a:t>
                      </a:r>
                      <a:endParaRPr lang="en-US" sz="1400" b="0" i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Лауреат</a:t>
                      </a:r>
                      <a:r>
                        <a:rPr lang="ru-RU" sz="1400" b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– 2006, 201</a:t>
                      </a:r>
                      <a:r>
                        <a:rPr lang="en-US" sz="1400" b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ru-RU" sz="1400" b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2014</a:t>
                      </a:r>
                      <a:endParaRPr lang="en-US" sz="1400" b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Дипломант – 2011, 2012, 2013</a:t>
                      </a:r>
                      <a:endParaRPr lang="ru-RU" sz="1400" b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</a:tr>
              <a:tr h="2023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spc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Ежегодная премия аэропорта Пулково </a:t>
                      </a:r>
                      <a:r>
                        <a:rPr lang="en-US" sz="1600" b="1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LED together</a:t>
                      </a:r>
                      <a:endParaRPr lang="ru-RU" sz="1600" b="1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Номинация «Лучший региональный перевозчик».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sz="1600" b="0" spc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Лауреат – 2013, 2014,2015</a:t>
                      </a:r>
                      <a:endParaRPr lang="en-US" sz="14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</a:tr>
              <a:tr h="13914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Ежегодная премия аэропорта Воронеж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Номинация «Партнёр</a:t>
                      </a:r>
                      <a:r>
                        <a:rPr lang="ru-RU" sz="1400" b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года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»</a:t>
                      </a:r>
                      <a:endParaRPr lang="ru-RU" sz="1400" b="0" spc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sz="1600" b="0" spc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Лауреат 2015</a:t>
                      </a:r>
                    </a:p>
                  </a:txBody>
                  <a:tcPr marL="84406" marR="84406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0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ис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48072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90526" y="455520"/>
            <a:ext cx="759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Показатели операционной деятельности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21549"/>
              </p:ext>
            </p:extLst>
          </p:nvPr>
        </p:nvGraphicFramePr>
        <p:xfrm>
          <a:off x="561975" y="1259457"/>
          <a:ext cx="7629525" cy="14742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723112"/>
                <a:gridCol w="2906413"/>
              </a:tblGrid>
              <a:tr h="377876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2015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7818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Кол-во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выполненных рейсов</a:t>
                      </a:r>
                      <a:endParaRPr lang="ru-RU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18 045</a:t>
                      </a:r>
                      <a:endParaRPr lang="ru-RU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181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Из них регулярных</a:t>
                      </a:r>
                      <a:endParaRPr lang="ru-RU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17 837</a:t>
                      </a:r>
                      <a:endParaRPr lang="ru-RU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172043"/>
              </p:ext>
            </p:extLst>
          </p:nvPr>
        </p:nvGraphicFramePr>
        <p:xfrm>
          <a:off x="723899" y="3114675"/>
          <a:ext cx="7877176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76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ис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480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8613" y="460673"/>
            <a:ext cx="786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Показатели эффективности рейса Санкт-Петербург - Осло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99388"/>
              </p:ext>
            </p:extLst>
          </p:nvPr>
        </p:nvGraphicFramePr>
        <p:xfrm>
          <a:off x="550258" y="1305750"/>
          <a:ext cx="8161052" cy="30616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66840"/>
                <a:gridCol w="194212"/>
              </a:tblGrid>
              <a:tr h="161890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ru-RU" sz="1600" b="0" i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 1 июня 2016 года авиакомпания «РусЛайн» перевезла более </a:t>
                      </a:r>
                      <a:r>
                        <a:rPr lang="ru-RU" sz="1600" b="1" i="0" spc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r>
                        <a:rPr lang="ru-RU" sz="1600" b="1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500 </a:t>
                      </a:r>
                      <a:r>
                        <a:rPr lang="ru-RU" sz="1600" b="0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пассажиров.</a:t>
                      </a:r>
                      <a:endParaRPr lang="ru-RU" sz="1600" b="0" i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250000"/>
                        </a:lnSpc>
                      </a:pPr>
                      <a:r>
                        <a:rPr lang="ru-RU" sz="1600" b="0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Средний коэффициент пассажирской загрузки в течении летнего периода составил </a:t>
                      </a:r>
                      <a:r>
                        <a:rPr lang="ru-RU" sz="1600" b="1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600" b="1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400" b="1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67,3% </a:t>
                      </a:r>
                      <a:r>
                        <a:rPr lang="ru-RU" sz="1400" b="0" i="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en-US" sz="1400" b="0" i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400" b="0" i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400" b="0" i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400" b="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</a:tr>
              <a:tr h="5411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spc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spc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4406" marR="84406">
                    <a:noFill/>
                  </a:tcPr>
                </a:tc>
              </a:tr>
            </a:tbl>
          </a:graphicData>
        </a:graphic>
      </p:graphicFrame>
      <p:pic>
        <p:nvPicPr>
          <p:cNvPr id="3077" name="Picture 5" descr="C:\Users\o.bezborodova\Desktop\2016.06.01-3-Самолёт Руслайн на стоянке в Осло-20160604-13-41-33-26-(2016-06-04-13-41-33-1664-IMG_424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1549"/>
            <a:ext cx="4046019" cy="29778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.bezborodova\Desktop\2016.06.01-4-Аэропорт Осло-20160601-13-36-11-23-(2016-06-01-13-36-11-0204-IMG_274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8" y="3301548"/>
            <a:ext cx="3869538" cy="29778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5380"/>
            <a:ext cx="9144000" cy="612110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92131" y="275381"/>
            <a:ext cx="7715097" cy="835869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География полётов</a:t>
            </a:r>
            <a:endParaRPr lang="ru-RU" sz="32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818" y="1098744"/>
            <a:ext cx="6503726" cy="42172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Объединяет 35 городов России, СНГ и Европы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C:\Users\o.bezborodova\Desktop\obsh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9725"/>
            <a:ext cx="9144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38307</TotalTime>
  <Words>792</Words>
  <Application>Microsoft Office PowerPoint</Application>
  <PresentationFormat>Экран (4:3)</PresentationFormat>
  <Paragraphs>275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Об авиакомпании</vt:lpstr>
      <vt:lpstr> Группа компаний</vt:lpstr>
      <vt:lpstr>РусЛайн сегодня</vt:lpstr>
      <vt:lpstr>Парк ВС, базировка в Пулково</vt:lpstr>
      <vt:lpstr>Презентация PowerPoint</vt:lpstr>
      <vt:lpstr>Презентация PowerPoint</vt:lpstr>
      <vt:lpstr>Презентация PowerPoint</vt:lpstr>
      <vt:lpstr>География полётов</vt:lpstr>
      <vt:lpstr>Маршрутная сеть из Санкт-Петербурга</vt:lpstr>
      <vt:lpstr>Рейс Санкт-Петербург - Осло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Рейс Санкт-Петербург - Ярославль</vt:lpstr>
      <vt:lpstr>Презентация PowerPoint</vt:lpstr>
      <vt:lpstr>Рейс Санкт-Петербург - Иваново</vt:lpstr>
      <vt:lpstr>Презентация PowerPoint</vt:lpstr>
      <vt:lpstr>Контакты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Авиационное сообщение</dc:title>
  <dc:creator>Донченко А.А.</dc:creator>
  <cp:lastModifiedBy>Юлия Скрынникова</cp:lastModifiedBy>
  <cp:revision>302</cp:revision>
  <cp:lastPrinted>2016-04-27T15:08:15Z</cp:lastPrinted>
  <dcterms:created xsi:type="dcterms:W3CDTF">2015-11-06T07:15:16Z</dcterms:created>
  <dcterms:modified xsi:type="dcterms:W3CDTF">2016-10-05T12:42:40Z</dcterms:modified>
</cp:coreProperties>
</file>