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7" r:id="rId9"/>
    <p:sldId id="268" r:id="rId10"/>
    <p:sldId id="262" r:id="rId11"/>
    <p:sldId id="26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142762"/>
    <a:srgbClr val="00153E"/>
    <a:srgbClr val="00133A"/>
    <a:srgbClr val="101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DE9C-4341-4863-B19C-1758518D26B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6BE09-72A2-4F02-AF8A-7DF302D98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4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cad=rja&amp;uact=8&amp;docid=DyG2IeTBUmMOoM&amp;tbnid=CEw0cX1_8-azpM:&amp;ved=0CAUQjRw&amp;url=http://www.copaair.com/sites/cc/en/noticias/pages/galardones-skytrax.aspx&amp;ei=OgioU9TtPKz14QTcn4GgCg&amp;bvm=bv.69411363,d.bGE&amp;psig=AFQjCNHP-jlW4L09b9dj_-1ba73J9XUocA&amp;ust=140360737209786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hyperlink" Target="http://www.google.ru/url?sa=i&amp;rct=j&amp;q=&amp;esrc=s&amp;source=images&amp;cd=&amp;cad=rja&amp;uact=8&amp;docid=NL6nB6QKgn-0zM&amp;tbnid=RGrbyCmERxPwNM:&amp;ved=0CAUQjRw&amp;url=http://globalbhasin.blogspot.com/2012_07_01_archive.html&amp;ei=IQmoU5ehHLLP4QTm64DYCA&amp;bvm=bv.69411363,d.bGE&amp;psig=AFQjCNEBtwe0HMgLJLj1H9cH3cr9F2C1OA&amp;ust=1403607660081911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:\PREZENT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84368" y="251356"/>
            <a:ext cx="86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2014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г.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1"/>
            <a:ext cx="2808312" cy="68656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0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064942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25918" y="5733256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8" y="5847413"/>
            <a:ext cx="3041889" cy="7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192814"/>
            <a:ext cx="59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Значимые события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2" descr="http://cs620727.vk.me/v620727257/c97f/HrA-0Mj73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897"/>
            <a:ext cx="4464496" cy="3096183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cs620725.vk.me/v620725195/60c5/maWnSA_TN1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60" y="1609836"/>
            <a:ext cx="3835388" cy="3835388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509120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42762"/>
                </a:solidFill>
                <a:latin typeface="Cambria" panose="02040503050406030204" pitchFamily="18" charset="0"/>
              </a:rPr>
              <a:t>Заполняемость кресел </a:t>
            </a:r>
            <a:r>
              <a:rPr lang="ru-RU" b="1" dirty="0" smtClean="0">
                <a:solidFill>
                  <a:srgbClr val="142762"/>
                </a:solidFill>
                <a:latin typeface="Cambria" panose="02040503050406030204" pitchFamily="18" charset="0"/>
              </a:rPr>
              <a:t>94%</a:t>
            </a:r>
            <a:endParaRPr lang="ru-RU" b="1" dirty="0">
              <a:solidFill>
                <a:srgbClr val="14276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052897"/>
            <a:ext cx="265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Количество кресел</a:t>
            </a:r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522 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27584" y="6525344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8186" y="192814"/>
            <a:ext cx="639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Итоги летнего сезона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2" y="99011"/>
            <a:ext cx="2376264" cy="5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cs620016.vk.me/v620016257/1371b/z4gdmme8c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013" b="11973"/>
          <a:stretch/>
        </p:blipFill>
        <p:spPr bwMode="auto">
          <a:xfrm>
            <a:off x="1619672" y="2852936"/>
            <a:ext cx="3190313" cy="2808312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cs620016.vk.me/v620016257/1371b/z4gdmme8c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5987"/>
          <a:stretch/>
        </p:blipFill>
        <p:spPr bwMode="auto">
          <a:xfrm>
            <a:off x="827584" y="956095"/>
            <a:ext cx="2904003" cy="2556284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cs620016.vk.me/v620016257/1371b/z4gdmme8c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987"/>
          <a:stretch/>
        </p:blipFill>
        <p:spPr bwMode="auto">
          <a:xfrm>
            <a:off x="4716016" y="3356992"/>
            <a:ext cx="3225645" cy="2839414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cs620016.vk.me/v620016257/1371b/z4gdmme8c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3" r="50000" b="11973"/>
          <a:stretch/>
        </p:blipFill>
        <p:spPr bwMode="auto">
          <a:xfrm>
            <a:off x="5076056" y="936227"/>
            <a:ext cx="3129880" cy="2755116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27584" y="6525344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5759"/>
            <a:ext cx="2376264" cy="5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064942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http://lamcdn.net/lookatme.ru/post_image-image/ckMHnaEyaxRBCFUourKQdg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20" y="1268760"/>
            <a:ext cx="6447040" cy="482453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706512" y="1556791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Летайте…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copaair.com/sites/cc/en/PublishingImages/galardon-skytra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65" y="242853"/>
            <a:ext cx="10892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1.bp.blogspot.com/-HtW6OHDgjUc/UBT5btwQvAI/AAAAAAAAFms/UoI0w5SpOW0/s640/Skytrax-World-Airline-Awards-2012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5" y="213771"/>
            <a:ext cx="1138165" cy="11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0458"/>
            <a:ext cx="4191449" cy="9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38064" y="6453336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Documents and Settings\svmoryakov\Мои документы\moryakov\photo_TSO\фото фотографов\Алексей Кочемасов\0_6bbdb_f1b9a8d9_X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/>
          <a:stretch>
            <a:fillRect/>
          </a:stretch>
        </p:blipFill>
        <p:spPr bwMode="auto">
          <a:xfrm>
            <a:off x="6301739" y="3284984"/>
            <a:ext cx="2028578" cy="1132006"/>
          </a:xfrm>
          <a:prstGeom prst="rect">
            <a:avLst/>
          </a:prstGeom>
          <a:noFill/>
          <a:ln>
            <a:noFill/>
          </a:ln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Читать &quot;ВЗЛЁТ 2012 09&quot; - Автор неизвестен - Страница 20 - Litmir.net"/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2" t="3372" r="1851"/>
          <a:stretch/>
        </p:blipFill>
        <p:spPr bwMode="auto">
          <a:xfrm>
            <a:off x="6301739" y="1649121"/>
            <a:ext cx="2038011" cy="1112118"/>
          </a:xfrm>
          <a:prstGeom prst="rect">
            <a:avLst/>
          </a:prstGeom>
          <a:noFill/>
          <a:effectLst>
            <a:innerShdw blurRad="876300">
              <a:schemeClr val="tx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649121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850" indent="-1968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Вторая крупнейшая авиакомпания России</a:t>
            </a:r>
          </a:p>
          <a:p>
            <a:pPr marL="196850" indent="-196850">
              <a:defRPr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196850" indent="-1968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Единственная авиакомпания России, входящая в число 30 самых безопасных авиаперевозчиков мира по версии европейского агентства </a:t>
            </a:r>
            <a:r>
              <a:rPr lang="en-US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JACDEC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196850" indent="-196850">
              <a:defRPr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196850" indent="-1968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Обладатель премии </a:t>
            </a:r>
            <a:r>
              <a:rPr lang="en-US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World </a:t>
            </a:r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Airline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Awards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, учрежденной авторитетным агентством </a:t>
            </a:r>
            <a:r>
              <a:rPr lang="en-US" sz="12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Skytrax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, 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номинациях </a:t>
            </a:r>
            <a:endParaRPr lang="ru-RU" sz="12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«</a:t>
            </a:r>
            <a:r>
              <a:rPr lang="en-US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The World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'</a:t>
            </a:r>
            <a:r>
              <a:rPr lang="en-US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s Most Improved Airline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2013» и </a:t>
            </a:r>
            <a:endParaRPr lang="ru-RU" sz="12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«</a:t>
            </a:r>
            <a:r>
              <a:rPr lang="en-US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The Best Airline in Eastern Europe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2012» </a:t>
            </a:r>
          </a:p>
          <a:p>
            <a:pPr marL="196850" indent="-196850">
              <a:defRPr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196850" indent="-1968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Обладатель премии </a:t>
            </a:r>
            <a:r>
              <a:rPr lang="ru-RU" sz="12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GlobeRunner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Awards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, учрежденной американским порталом </a:t>
            </a:r>
            <a:r>
              <a:rPr lang="ru-RU" sz="12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Frequent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Business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Cambria" panose="02040503050406030204" pitchFamily="18" charset="0"/>
              </a:rPr>
              <a:t>Traveler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, в номинациях «Лучшая авиакомпания Европы, Ближнего Востока и Африки»</a:t>
            </a:r>
            <a:r>
              <a:rPr lang="en-US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2012 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г. и «Лучшая еда и вино на борту» 2013 г.</a:t>
            </a:r>
          </a:p>
          <a:p>
            <a:pPr marL="196850" indent="-196850">
              <a:defRPr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196850" indent="-1968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Единственная авиакомпания России,  обладающая наивысшим рейтингом корпоративной социальной ответственности ААА(s)</a:t>
            </a:r>
          </a:p>
          <a:p>
            <a:pPr marL="196850" indent="-196850">
              <a:defRPr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196850" indent="-196850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Обладает самым большим парком широкофюзеляжных самолетов в Восточной 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Европе (</a:t>
            </a:r>
            <a:r>
              <a:rPr lang="en-US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52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воздушных судна)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7"/>
          <a:stretch/>
        </p:blipFill>
        <p:spPr bwMode="auto">
          <a:xfrm>
            <a:off x="6301739" y="4941168"/>
            <a:ext cx="2028578" cy="1156803"/>
          </a:xfrm>
          <a:prstGeom prst="rect">
            <a:avLst/>
          </a:prstGeom>
          <a:noFill/>
          <a:ln>
            <a:noFill/>
          </a:ln>
          <a:effectLst>
            <a:innerShdw blurRad="4191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99592" y="5805264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4"/>
          <a:stretch>
            <a:fillRect/>
          </a:stretch>
        </p:blipFill>
        <p:spPr bwMode="auto">
          <a:xfrm>
            <a:off x="1853208" y="1556792"/>
            <a:ext cx="3880371" cy="30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ntitled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4" b="28993"/>
          <a:stretch/>
        </p:blipFill>
        <p:spPr bwMode="auto">
          <a:xfrm>
            <a:off x="1835696" y="4567469"/>
            <a:ext cx="3843282" cy="9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99592" y="1340768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92324" y="58772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/>
                </a:solidFill>
                <a:latin typeface="Cambria" panose="02040503050406030204" pitchFamily="18" charset="0"/>
              </a:rPr>
              <a:t>Воздушный парк </a:t>
            </a: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ТРАНСАЭРО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постоянно пополняется и обновляется в соответствии с концепцией развития флота и стратегией формирования маршрутной сети авиакомпании.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6300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ТРАНСАЭРО выполняет рейсы из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Нового терминала аэропорта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ПУЛКОВО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на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 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4-х 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типах воздушных судов: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Боинг-7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Боинг-7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Боинг-7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6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и 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Боинг-7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 </a:t>
            </a:r>
            <a:endParaRPr lang="ru-RU" sz="16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6306" y="493187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BOEING - 737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72309" y="197954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BOEING – 747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48238" y="292494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BOEING – 777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50537" y="394887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</a:rPr>
              <a:t>BOEING – 767</a:t>
            </a:r>
          </a:p>
        </p:txBody>
      </p:sp>
    </p:spTree>
    <p:extLst>
      <p:ext uri="{BB962C8B-B14F-4D97-AF65-F5344CB8AC3E}">
        <p14:creationId xmlns:p14="http://schemas.microsoft.com/office/powerpoint/2010/main" val="27347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svmoryakov\Рабочий стол\Презентация\AlenaDemenev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" b="26987"/>
          <a:stretch>
            <a:fillRect/>
          </a:stretch>
        </p:blipFill>
        <p:spPr bwMode="auto">
          <a:xfrm>
            <a:off x="3142616" y="1124744"/>
            <a:ext cx="5461832" cy="426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64942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25918" y="5733256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1560" y="2132856"/>
            <a:ext cx="5040560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33379"/>
                </a:solidFill>
                <a:latin typeface="Cambria" panose="02040503050406030204" pitchFamily="18" charset="0"/>
              </a:rPr>
              <a:t>    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Более комфортные условия</a:t>
            </a:r>
            <a:r>
              <a:rPr lang="en-US" sz="1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на борту -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УСЛУГА «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ЛИЧНОЕ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ПРОСТРАНСТВО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                       </a:t>
            </a:r>
          </a:p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                                        (</a:t>
            </a:r>
            <a:r>
              <a:rPr lang="en-US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PERSONAL SPACE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»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947" y="4437112"/>
            <a:ext cx="4032448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Регистрация без очередей -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             СОБСТВЕННЫЕ КИОСКИ  </a:t>
            </a:r>
          </a:p>
          <a:p>
            <a:pPr algn="r"/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САМОРЕГИСТРАЦИИ…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8" y="5847413"/>
            <a:ext cx="3041889" cy="7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99826" y="1124744"/>
            <a:ext cx="5224301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Необходимая 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помощь и содействие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- 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  СОБСТВЕННЫЕ КАССЫ В ЗОНЕ                           </a:t>
            </a:r>
          </a:p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РЕГИСТРАЦИИ…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989" y="3356992"/>
            <a:ext cx="4608512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Удобство регистрации багажа-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СТОЙКА 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DROP-OFF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ОТКРЫТА 24 ЧАСА </a:t>
            </a:r>
          </a:p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                                                                В СУТКИ 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92814"/>
            <a:ext cx="470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Услуги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71600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38064" y="5733256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84" y="4293096"/>
            <a:ext cx="3041889" cy="7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192814"/>
            <a:ext cx="59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Значимые события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САНКТ-ПЕТЕРБУРГ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             ТЕЛЬ-АВИВ</a:t>
            </a:r>
            <a:endParaRPr lang="en-US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088" y="210126"/>
            <a:ext cx="1835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сентябрь 2014г.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8671" y="5877272"/>
            <a:ext cx="5100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Минимальная стоимость 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RT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10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101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руб.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вкл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таксы)</a:t>
            </a:r>
            <a:endParaRPr lang="en-US" sz="16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Рейсы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выполняются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на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Боинг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-737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076" name="Picture 4" descr="Самолет со 160 пассажирами на борту аварийно сел в Тель-Авиве РИА Ново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r="2201"/>
          <a:stretch/>
        </p:blipFill>
        <p:spPr bwMode="auto">
          <a:xfrm>
            <a:off x="539552" y="2708920"/>
            <a:ext cx="4025997" cy="2652308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bama's Israel visit - Zap2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60" y="1124744"/>
            <a:ext cx="3948982" cy="2520280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71600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38064" y="5733256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43808" y="192814"/>
            <a:ext cx="59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Значимые события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127" y="1412776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САНКТ-ПЕТЕРБУРГ - </a:t>
            </a:r>
            <a:endParaRPr lang="en-US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ЛОНДОН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2088" y="210126"/>
            <a:ext cx="1835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октябрь 2014г.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4106" name="Picture 10" descr="Аэропорты британской столицы отменили более 70 рейсов из-за тум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061810" cy="2462442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itish Airways объявила недействительным 120 рейсов из-за снегопада. Происшествия Новости сейчас: It's Now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014370" cy="2520280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84" y="4293096"/>
            <a:ext cx="3041889" cy="7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038671" y="5877272"/>
            <a:ext cx="5100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Минимальная стоимость 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RT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11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302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руб.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вкл</a:t>
            </a:r>
            <a:r>
              <a:rPr lang="en-US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таксы)</a:t>
            </a:r>
            <a:endParaRPr lang="en-US" sz="16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Рейсы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выполняются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на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Боинг</a:t>
            </a:r>
            <a:r>
              <a:rPr lang="en-US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-737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5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71600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38064" y="6309320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407"/>
            <a:ext cx="2398489" cy="5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192814"/>
            <a:ext cx="59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Значимые события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6466" y="4834135"/>
            <a:ext cx="275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ТЕЛЬ-АВИВ (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TLV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40" name="Picture 16" descr="Горячая линия НАВИГАТОРА: 70-159-70 Горящие туры, визы, VIP 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33" y="1458003"/>
            <a:ext cx="3824326" cy="2547061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s315225.vk.me/v315225055/512d/-NbYGXMQV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7423"/>
            <a:ext cx="3456384" cy="2595385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ежду городом и морем: красивые пляжи Тель-Ави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7"/>
            <a:ext cx="3790801" cy="2527201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s416520.vk.me/v416520055/50db/aCE51SV1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09" y="1124744"/>
            <a:ext cx="3912034" cy="2203779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s416520.vk.me/v416520055/50e2/8xrn1KlUgp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536504" cy="2555564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71600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38064" y="6309320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43808" y="192814"/>
            <a:ext cx="59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Значимые события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3" y="3573016"/>
            <a:ext cx="4021859" cy="2404737"/>
          </a:xfrm>
          <a:prstGeom prst="rect">
            <a:avLst/>
          </a:prstGeom>
          <a:noFill/>
          <a:ln>
            <a:noFill/>
          </a:ln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2174" y="5229200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ЛОНДОН (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LHR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407"/>
            <a:ext cx="2398489" cy="5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27584" y="6525344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777132"/>
            <a:ext cx="7234336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SPB UN\Desktop\МЕБЕЛЬ ИНФРАСТРУКТУРА\LOGO_1920x450_r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2" y="99011"/>
            <a:ext cx="2376264" cy="5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cs620017.vk.me/v620017257/13e6a/4HvAeiwB0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2" y="1196752"/>
            <a:ext cx="4717876" cy="3147854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cs620017.vk.me/v620017257/13e56/2tARKHIO0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7" y="1196752"/>
            <a:ext cx="2813317" cy="4226974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3192" y="5573043"/>
            <a:ext cx="730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путешествующий классом  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ДИСКОНТ в ПУЛКОВО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838951"/>
            <a:ext cx="4289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1 000 000 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пассажир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192814"/>
            <a:ext cx="59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Значимые события авиакомпании в аэропорте Пулково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340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SPB UN</dc:creator>
  <cp:lastModifiedBy>Цозик Татьяна Михайловна</cp:lastModifiedBy>
  <cp:revision>42</cp:revision>
  <dcterms:created xsi:type="dcterms:W3CDTF">2014-09-01T11:01:13Z</dcterms:created>
  <dcterms:modified xsi:type="dcterms:W3CDTF">2014-09-03T08:46:09Z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